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heme/theme3.xml" ContentType="application/vnd.openxmlformats-officedocument.theme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2" r:id="rId2"/>
  </p:sldMasterIdLst>
  <p:notesMasterIdLst>
    <p:notesMasterId r:id="rId9"/>
  </p:notesMasterIdLst>
  <p:sldIdLst>
    <p:sldId id="496" r:id="rId3"/>
    <p:sldId id="497" r:id="rId4"/>
    <p:sldId id="522" r:id="rId5"/>
    <p:sldId id="523" r:id="rId6"/>
    <p:sldId id="521" r:id="rId7"/>
    <p:sldId id="518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 userDrawn="1">
          <p15:clr>
            <a:srgbClr val="A4A3A4"/>
          </p15:clr>
        </p15:guide>
        <p15:guide id="2" pos="29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0000"/>
    <a:srgbClr val="669900"/>
    <a:srgbClr val="0000FF"/>
    <a:srgbClr val="9E5700"/>
    <a:srgbClr val="00A200"/>
    <a:srgbClr val="00CC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4"/>
    <p:restoredTop sz="95787"/>
  </p:normalViewPr>
  <p:slideViewPr>
    <p:cSldViewPr showGuides="1">
      <p:cViewPr varScale="1">
        <p:scale>
          <a:sx n="61" d="100"/>
          <a:sy n="61" d="100"/>
        </p:scale>
        <p:origin x="312" y="48"/>
      </p:cViewPr>
      <p:guideLst>
        <p:guide orient="horz" pos="2128"/>
        <p:guide pos="2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296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8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38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1" sz="12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8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sz="1200" b="0" smtClean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1E66CA80-905A-4AF5-BB8A-8839AC39353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0" Type="http://schemas.openxmlformats.org/officeDocument/2006/relationships/tags" Target="../tags/tag17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4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4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7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9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92.xml"/><Relationship Id="rId9" Type="http://schemas.openxmlformats.org/officeDocument/2006/relationships/tags" Target="../tags/tag97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05.xml"/><Relationship Id="rId3" Type="http://schemas.openxmlformats.org/officeDocument/2006/relationships/tags" Target="../tags/tag100.xml"/><Relationship Id="rId7" Type="http://schemas.openxmlformats.org/officeDocument/2006/relationships/tags" Target="../tags/tag104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tags" Target="../tags/tag103.xml"/><Relationship Id="rId5" Type="http://schemas.openxmlformats.org/officeDocument/2006/relationships/tags" Target="../tags/tag102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01.xml"/><Relationship Id="rId9" Type="http://schemas.openxmlformats.org/officeDocument/2006/relationships/tags" Target="../tags/tag106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3" Type="http://schemas.openxmlformats.org/officeDocument/2006/relationships/tags" Target="../tags/tag109.xml"/><Relationship Id="rId7" Type="http://schemas.openxmlformats.org/officeDocument/2006/relationships/tags" Target="../tags/tag113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9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122.xml"/><Relationship Id="rId3" Type="http://schemas.openxmlformats.org/officeDocument/2006/relationships/tags" Target="../tags/tag117.xml"/><Relationship Id="rId7" Type="http://schemas.openxmlformats.org/officeDocument/2006/relationships/tags" Target="../tags/tag12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18.xml"/><Relationship Id="rId9" Type="http://schemas.openxmlformats.org/officeDocument/2006/relationships/tags" Target="../tags/tag12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rgbClr val="EAF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>
            <a:solidFill>
              <a:schemeClr val="accent1"/>
            </a:solidFill>
            <a:miter lim="800000"/>
          </a:ln>
        </p:spPr>
        <p:txBody>
          <a:bodyPr/>
          <a:lstStyle>
            <a:lvl1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Line 8"/>
          <p:cNvSpPr/>
          <p:nvPr/>
        </p:nvSpPr>
        <p:spPr>
          <a:xfrm>
            <a:off x="1981200" y="3962400"/>
            <a:ext cx="6511925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7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  <a:noFill/>
        </p:spPr>
        <p:txBody>
          <a:bodyPr anchor="ctr" anchorCtr="1"/>
          <a:lstStyle>
            <a:lvl1pPr>
              <a:defRPr sz="5000"/>
            </a:lvl1pPr>
          </a:lstStyle>
          <a:p>
            <a:pPr lvl="0"/>
            <a:r>
              <a:rPr lang="en-US" altLang="zh-CN" noProof="0"/>
              <a:t>单击此处编辑母版标题样式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effectLst/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altLang="zh-CN" noProof="0"/>
              <a:t>单击此处编辑母版副标题样式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D1EFDEE-89B2-43AB-B23C-7A9F0356845C}" type="datetime2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湖南科技大学计算机科学与工程学院06级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935D8939-4AA9-45B6-ABF8-92C401FADA18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6563" y="188913"/>
            <a:ext cx="2178050" cy="6192837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83338" cy="6192837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792162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250825" y="1125538"/>
            <a:ext cx="4244975" cy="5256212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256212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标题和文本在内容之上">
    <p:bg>
      <p:bgPr>
        <a:solidFill>
          <a:srgbClr val="EAF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713788" cy="719137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250825" y="1052513"/>
            <a:ext cx="8642350" cy="25876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50825" y="3792538"/>
            <a:ext cx="8642350" cy="2589212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6640513"/>
            <a:ext cx="2133600" cy="1762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7A30CAE-36DC-42E3-8840-138EFF875F05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32575"/>
            <a:ext cx="2895600" cy="180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计算机科学与工程学院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7813"/>
            <a:ext cx="2133600" cy="1762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25E42D0F-C73B-46EE-BE57-152C36452CA5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1"/>
            </p:custDataLst>
          </p:nvPr>
        </p:nvSpPr>
        <p:spPr>
          <a:xfrm>
            <a:off x="205740" y="812576"/>
            <a:ext cx="8762591" cy="294789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15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>
            <a:off x="7117678" y="621663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195761" y="2641685"/>
            <a:ext cx="1415561" cy="138009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solidFill>
                <a:schemeClr val="lt1"/>
              </a:solidFill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4"/>
            </p:custDataLst>
          </p:nvPr>
        </p:nvSpPr>
        <p:spPr>
          <a:xfrm>
            <a:off x="7103269" y="6264275"/>
            <a:ext cx="1350169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1" name="矩形 10"/>
          <p:cNvSpPr/>
          <p:nvPr userDrawn="1">
            <p:custDataLst>
              <p:tags r:id="rId5"/>
            </p:custDataLst>
          </p:nvPr>
        </p:nvSpPr>
        <p:spPr>
          <a:xfrm flipV="1">
            <a:off x="562928" y="6315075"/>
            <a:ext cx="536734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2" name="矩形 11"/>
          <p:cNvSpPr/>
          <p:nvPr userDrawn="1">
            <p:custDataLst>
              <p:tags r:id="rId6"/>
            </p:custDataLst>
          </p:nvPr>
        </p:nvSpPr>
        <p:spPr>
          <a:xfrm>
            <a:off x="1166336" y="6316345"/>
            <a:ext cx="66675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3" name="矩形 12"/>
          <p:cNvSpPr/>
          <p:nvPr userDrawn="1">
            <p:custDataLst>
              <p:tags r:id="rId7"/>
            </p:custDataLst>
          </p:nvPr>
        </p:nvSpPr>
        <p:spPr>
          <a:xfrm>
            <a:off x="1298258" y="6316345"/>
            <a:ext cx="190024" cy="571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1"/>
            </p:custDataLst>
          </p:nvPr>
        </p:nvSpPr>
        <p:spPr>
          <a:xfrm>
            <a:off x="662733" y="1046220"/>
            <a:ext cx="6858000" cy="1422559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3715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2"/>
            </p:custDataLst>
          </p:nvPr>
        </p:nvSpPr>
        <p:spPr>
          <a:xfrm>
            <a:off x="662732" y="3128804"/>
            <a:ext cx="6858000" cy="667703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135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62733" y="5122890"/>
            <a:ext cx="2524073" cy="434743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135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1" y="1626121"/>
            <a:ext cx="8139178" cy="4041680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1"/>
            </p:custDataLst>
          </p:nvPr>
        </p:nvSpPr>
        <p:spPr>
          <a:xfrm>
            <a:off x="0" y="6474460"/>
            <a:ext cx="9186863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07581" y="2175010"/>
            <a:ext cx="4682831" cy="691516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304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507581" y="3277722"/>
            <a:ext cx="4682831" cy="1050755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015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7210" y="162612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83920" y="1626121"/>
            <a:ext cx="3962432" cy="4041680"/>
          </a:xfrm>
        </p:spPr>
        <p:txBody>
          <a:bodyPr>
            <a:noAutofit/>
          </a:bodyPr>
          <a:lstStyle>
            <a:lvl1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1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02447" y="1000133"/>
            <a:ext cx="3962432" cy="285752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125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2023369"/>
            <a:ext cx="3962400" cy="3701064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2" y="1000133"/>
            <a:ext cx="3962432" cy="285752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125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5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2" y="2023369"/>
            <a:ext cx="3962432" cy="3701064"/>
          </a:xfrm>
        </p:spPr>
        <p:txBody>
          <a:bodyPr vert="horz" lIns="101600" tIns="0" rIns="82550" bIns="0" rtlCol="0">
            <a:no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1" y="498476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7" y="498479"/>
            <a:ext cx="8139178" cy="33147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35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02447" y="1626121"/>
            <a:ext cx="3962432" cy="404168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86080" marR="0" lvl="1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9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643255" marR="0" lvl="2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900430" marR="0" lvl="3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157605" marR="0" lvl="4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679194" y="1626121"/>
            <a:ext cx="3962432" cy="4041680"/>
          </a:xfrm>
        </p:spPr>
        <p:txBody>
          <a:bodyPr vert="horz" lIns="101600" tIns="0" rIns="82550" bIns="0" rtlCol="0">
            <a:normAutofit/>
          </a:bodyPr>
          <a:lstStyle>
            <a:lvl1pPr marL="128905" marR="0" lvl="0" indent="-12827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9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9EFD9D74-47D9-4702-A33C-335B63B48DBF}" type="datetimeFigureOut">
              <a:rPr lang="zh-CN" altLang="en-US" smtClean="0"/>
              <a:t>2023/5/12 Friday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1626121"/>
            <a:ext cx="713238" cy="4041680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35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1626113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02447" y="1626121"/>
            <a:ext cx="8139178" cy="404168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1"/>
            </p:custDataLst>
          </p:nvPr>
        </p:nvSpPr>
        <p:spPr>
          <a:xfrm>
            <a:off x="199549" y="1018064"/>
            <a:ext cx="8762524" cy="4226243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2"/>
            </p:custDataLst>
          </p:nvPr>
        </p:nvSpPr>
        <p:spPr>
          <a:xfrm>
            <a:off x="1066800" y="4065588"/>
            <a:ext cx="3962400" cy="9525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7" name="任意形状 8"/>
          <p:cNvSpPr/>
          <p:nvPr userDrawn="1">
            <p:custDataLst>
              <p:tags r:id="rId3"/>
            </p:custDataLst>
          </p:nvPr>
        </p:nvSpPr>
        <p:spPr>
          <a:xfrm>
            <a:off x="7110534" y="613408"/>
            <a:ext cx="1848749" cy="1802423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195761" y="4343043"/>
            <a:ext cx="1415561" cy="138009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990599" y="2577631"/>
            <a:ext cx="4990201" cy="1205503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7295319" y="-51"/>
            <a:ext cx="1848749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059656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02411" y="498476"/>
            <a:ext cx="8139178" cy="331473"/>
          </a:xfrm>
        </p:spPr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914447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19600" y="304200"/>
            <a:ext cx="87048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961200" y="1339650"/>
            <a:ext cx="7219800" cy="542700"/>
          </a:xfrm>
        </p:spPr>
        <p:txBody>
          <a:bodyPr anchor="ctr">
            <a:normAutofit/>
          </a:bodyPr>
          <a:lstStyle>
            <a:lvl1pPr>
              <a:defRPr sz="1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960835" y="2594250"/>
            <a:ext cx="7219950" cy="2583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3617595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6200000">
            <a:off x="-1" y="4183"/>
            <a:ext cx="1741805" cy="1273969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0" y="5913755"/>
            <a:ext cx="732473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437400" y="880650"/>
            <a:ext cx="2970000" cy="661500"/>
          </a:xfrm>
        </p:spPr>
        <p:txBody>
          <a:bodyPr anchor="ctr">
            <a:normAutofit/>
          </a:bodyPr>
          <a:lstStyle>
            <a:lvl1pPr>
              <a:defRPr sz="2025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440100" y="227565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3825900" y="1405930"/>
            <a:ext cx="4860000" cy="3815953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9144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2"/>
            </p:custDataLst>
          </p:nvPr>
        </p:nvSpPr>
        <p:spPr>
          <a:xfrm rot="16200000">
            <a:off x="-2357" y="0"/>
            <a:ext cx="1243965" cy="910114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>
            <a:off x="7758589" y="0"/>
            <a:ext cx="1385411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459000" y="859500"/>
            <a:ext cx="8232300" cy="469800"/>
          </a:xfrm>
        </p:spPr>
        <p:txBody>
          <a:bodyPr anchor="ctr">
            <a:normAutofit/>
          </a:bodyPr>
          <a:lstStyle>
            <a:lvl1pPr algn="ctr">
              <a:defRPr sz="2025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459000" y="176310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459581" y="3236850"/>
            <a:ext cx="8224200" cy="25731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1"/>
            </p:custDataLst>
          </p:nvPr>
        </p:nvSpPr>
        <p:spPr>
          <a:xfrm>
            <a:off x="2858" y="5029201"/>
            <a:ext cx="9144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2"/>
            </p:custDataLst>
          </p:nvPr>
        </p:nvSpPr>
        <p:spPr>
          <a:xfrm rot="10800000">
            <a:off x="2857" y="5905500"/>
            <a:ext cx="732473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015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3600" y="740250"/>
            <a:ext cx="8232300" cy="423900"/>
          </a:xfrm>
        </p:spPr>
        <p:txBody>
          <a:bodyPr anchor="ctr">
            <a:normAutofit/>
          </a:bodyPr>
          <a:lstStyle>
            <a:lvl1pPr algn="ctr">
              <a:defRPr sz="1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453628" y="2082600"/>
            <a:ext cx="8243100" cy="2408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445500" y="530685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-3492"/>
            <a:ext cx="9144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4816" y="258207"/>
            <a:ext cx="8278178" cy="391001"/>
          </a:xfrm>
        </p:spPr>
        <p:txBody>
          <a:bodyPr>
            <a:noAutofit/>
          </a:bodyPr>
          <a:lstStyle>
            <a:lvl1pPr>
              <a:defRPr sz="1575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434700" y="2025000"/>
            <a:ext cx="4006800" cy="217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4681800" y="2025000"/>
            <a:ext cx="4025700" cy="217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8"/>
            </p:custDataLst>
          </p:nvPr>
        </p:nvSpPr>
        <p:spPr>
          <a:xfrm>
            <a:off x="429300" y="4914450"/>
            <a:ext cx="4006800" cy="585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9"/>
            </p:custDataLst>
          </p:nvPr>
        </p:nvSpPr>
        <p:spPr>
          <a:xfrm>
            <a:off x="4689900" y="4910850"/>
            <a:ext cx="4025700" cy="5859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1"/>
            </p:custDataLst>
          </p:nvPr>
        </p:nvSpPr>
        <p:spPr>
          <a:xfrm>
            <a:off x="0" y="1576668"/>
            <a:ext cx="9144000" cy="370466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015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142100" y="1637550"/>
            <a:ext cx="6858000" cy="1790100"/>
          </a:xfrm>
        </p:spPr>
        <p:txBody>
          <a:bodyPr anchor="b">
            <a:normAutofit/>
          </a:bodyPr>
          <a:lstStyle>
            <a:lvl1pPr algn="ctr">
              <a:defRPr sz="3375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59807" y="6389433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6389433"/>
            <a:ext cx="2970000" cy="2376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433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41810" y="4069800"/>
            <a:ext cx="6858000" cy="1242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tags" Target="../tags/tag7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tags" Target="../tags/tag6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2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6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0825" y="188913"/>
            <a:ext cx="8713788" cy="792163"/>
          </a:xfrm>
          <a:prstGeom prst="rect">
            <a:avLst/>
          </a:prstGeom>
          <a:gradFill rotWithShape="1">
            <a:gsLst>
              <a:gs pos="0">
                <a:srgbClr val="99FF99"/>
              </a:gs>
              <a:gs pos="50000">
                <a:srgbClr val="CCFFCC">
                  <a:alpha val="50000"/>
                </a:srgbClr>
              </a:gs>
              <a:gs pos="100000">
                <a:srgbClr val="99FF99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250825" y="1125538"/>
            <a:ext cx="8642350" cy="5256212"/>
          </a:xfrm>
          <a:prstGeom prst="rect">
            <a:avLst/>
          </a:prstGeom>
          <a:noFill/>
          <a:ln w="9525">
            <a:noFill/>
          </a:ln>
          <a:effectLst>
            <a:outerShdw dist="12700" algn="ctr" rotWithShape="0">
              <a:srgbClr val="C6D2C4"/>
            </a:outerShdw>
          </a:effectLst>
        </p:spPr>
        <p:txBody>
          <a:bodyPr/>
          <a:lstStyle/>
          <a:p>
            <a:pPr lvl="0"/>
            <a:r>
              <a:rPr lang="en-US" altLang="zh-CN" dirty="0"/>
              <a:t> 单击此处编辑母版文本样式</a:t>
            </a:r>
          </a:p>
          <a:p>
            <a:pPr lvl="1"/>
            <a:r>
              <a:rPr lang="en-US" altLang="zh-CN" dirty="0"/>
              <a:t>第二级</a:t>
            </a:r>
          </a:p>
          <a:p>
            <a:pPr lvl="2"/>
            <a:r>
              <a:rPr lang="en-US" altLang="zh-CN" dirty="0"/>
              <a:t>第三级</a:t>
            </a:r>
          </a:p>
          <a:p>
            <a:pPr lvl="3"/>
            <a:r>
              <a:rPr lang="en-US" altLang="zh-CN" dirty="0"/>
              <a:t>第四级</a:t>
            </a:r>
          </a:p>
          <a:p>
            <a:pPr lvl="4"/>
            <a:r>
              <a:rPr lang="en-US" altLang="zh-CN" dirty="0"/>
              <a:t>第五级</a:t>
            </a:r>
          </a:p>
        </p:txBody>
      </p:sp>
      <p:sp>
        <p:nvSpPr>
          <p:cNvPr id="536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40513"/>
            <a:ext cx="2133600" cy="176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000" b="0">
                <a:latin typeface="Garamond" panose="02020404030301010803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45D36A7-0B22-439F-898F-27EE98A8830D}" type="datetime2"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2023年5月 Friday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6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32575"/>
            <a:ext cx="2895600" cy="1809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000" b="0">
                <a:latin typeface="Garamond" panose="02020404030301010803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第八章  数据通信网</a:t>
            </a:r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36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7813"/>
            <a:ext cx="2133600" cy="176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sz="1000" b="0" smtClean="0">
                <a:latin typeface="Garamond" panose="02020404030301010803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fld id="{B2461A94-DB16-44D9-BBE4-3CF9752A45D4}" type="slidenum">
              <a:rPr kumimoji="0" lang="en-US" altLang="zh-CN" sz="1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en-US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179388" y="12065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>
            <a:solidFill>
              <a:schemeClr val="accent1"/>
            </a:solidFill>
            <a:miter lim="800000"/>
          </a:ln>
        </p:spPr>
        <p:txBody>
          <a:bodyPr/>
          <a:lstStyle>
            <a:lvl1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algn="ctr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chemeClr val="bg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2" name="Line 8"/>
          <p:cNvSpPr/>
          <p:nvPr/>
        </p:nvSpPr>
        <p:spPr>
          <a:xfrm>
            <a:off x="457200" y="6524625"/>
            <a:ext cx="82296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random/>
  </p:transition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00005C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Clr>
          <a:srgbClr val="3366FF"/>
        </a:buClr>
        <a:buFont typeface="Wingdings" panose="05000000000000000000" pitchFamily="2" charset="2"/>
        <a:buChar char="Ä"/>
        <a:defRPr sz="3400" b="1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755" algn="l" rtl="0" eaLnBrk="0" fontAlgn="base" hangingPunct="0">
        <a:spcBef>
          <a:spcPct val="10000"/>
        </a:spcBef>
        <a:spcAft>
          <a:spcPct val="0"/>
        </a:spcAft>
        <a:buClr>
          <a:srgbClr val="20461A"/>
        </a:buClr>
        <a:buSzPct val="80000"/>
        <a:buFont typeface="Wingdings" panose="05000000000000000000" pitchFamily="2" charset="2"/>
        <a:buChar char="q"/>
        <a:defRPr sz="3000" b="1">
          <a:solidFill>
            <a:srgbClr val="2E2E8A"/>
          </a:solidFill>
          <a:latin typeface="+mn-lt"/>
          <a:ea typeface="+mj-ea"/>
        </a:defRPr>
      </a:lvl2pPr>
      <a:lvl3pPr marL="1022350" indent="-351155" algn="l" rtl="0" eaLnBrk="0" fontAlgn="base" hangingPunct="0">
        <a:spcBef>
          <a:spcPct val="1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Blip>
          <a:blip r:embed="rId15"/>
        </a:buBlip>
        <a:defRPr sz="2600" b="1">
          <a:solidFill>
            <a:srgbClr val="5C03B5"/>
          </a:solidFill>
          <a:latin typeface="+mn-lt"/>
          <a:ea typeface="黑体" panose="02010609060101010101" pitchFamily="49" charset="-122"/>
        </a:defRPr>
      </a:lvl3pPr>
      <a:lvl4pPr marL="1339850" indent="-3162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400" b="1">
          <a:solidFill>
            <a:schemeClr val="tx1"/>
          </a:solidFill>
          <a:latin typeface="+mn-lt"/>
          <a:ea typeface="黑体" panose="02010609060101010101" pitchFamily="49" charset="-122"/>
        </a:defRPr>
      </a:lvl4pPr>
      <a:lvl5pPr marL="1681480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j-ea"/>
        </a:defRPr>
      </a:lvl5pPr>
      <a:lvl6pPr marL="21386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j-ea"/>
        </a:defRPr>
      </a:lvl6pPr>
      <a:lvl7pPr marL="25958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j-ea"/>
        </a:defRPr>
      </a:lvl7pPr>
      <a:lvl8pPr marL="30530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j-ea"/>
        </a:defRPr>
      </a:lvl8pPr>
      <a:lvl9pPr marL="3510280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j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502412" y="1189673"/>
            <a:ext cx="8139178" cy="331473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502412" y="1571631"/>
            <a:ext cx="8139178" cy="404168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59807" y="561962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2023/5/12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3087000" y="561962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6457950" y="561962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5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514350" rtl="0" eaLnBrk="1" fontAlgn="auto" latinLnBrk="0" hangingPunct="1">
        <a:lnSpc>
          <a:spcPct val="100000"/>
        </a:lnSpc>
        <a:spcBef>
          <a:spcPct val="0"/>
        </a:spcBef>
        <a:buNone/>
        <a:defRPr sz="135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28905" indent="-128270" algn="l" defTabSz="5143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386080" indent="-128270" algn="l" defTabSz="5143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905510" algn="l"/>
        </a:tabLst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643255" indent="-128270" algn="l" defTabSz="5143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900430" indent="-128270" algn="l" defTabSz="5143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157605" indent="-128270" algn="l" defTabSz="51435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9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41478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67195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929130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186305" indent="-128270" algn="l" defTabSz="514350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4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7" Type="http://schemas.openxmlformats.org/officeDocument/2006/relationships/image" Target="../media/image2.png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39.xml"/><Relationship Id="rId7" Type="http://schemas.openxmlformats.org/officeDocument/2006/relationships/image" Target="../media/image2.png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7" Type="http://schemas.openxmlformats.org/officeDocument/2006/relationships/image" Target="../media/image2.png"/><Relationship Id="rId2" Type="http://schemas.openxmlformats.org/officeDocument/2006/relationships/tags" Target="../tags/tag142.xml"/><Relationship Id="rId1" Type="http://schemas.openxmlformats.org/officeDocument/2006/relationships/tags" Target="../tags/tag14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4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7.xml"/><Relationship Id="rId7" Type="http://schemas.openxmlformats.org/officeDocument/2006/relationships/image" Target="../media/image2.png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0.xml"/><Relationship Id="rId4" Type="http://schemas.openxmlformats.org/officeDocument/2006/relationships/tags" Target="../tags/tag14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62733" y="1046220"/>
            <a:ext cx="6858000" cy="1422559"/>
          </a:xfrm>
        </p:spPr>
        <p:txBody>
          <a:bodyPr/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400" u="none" strike="noStrike" baseline="0" dirty="0">
                <a:solidFill>
                  <a:schemeClr val="accent1"/>
                </a:solidFill>
                <a:uLnTx/>
                <a:uFillTx/>
              </a:rPr>
              <a:t>《数据通信技术》复习</a:t>
            </a:r>
          </a:p>
        </p:txBody>
      </p:sp>
      <p:sp>
        <p:nvSpPr>
          <p:cNvPr id="15" name="副标题 14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550" y="3068955"/>
            <a:ext cx="6767830" cy="668020"/>
          </a:xfrm>
        </p:spPr>
        <p:txBody>
          <a:bodyPr>
            <a:normAutofit fontScale="97500" lnSpcReduction="10000"/>
          </a:bodyPr>
          <a:lstStyle/>
          <a:p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数据通信原理</a:t>
            </a:r>
            <a:r>
              <a:rPr lang="en-US" altLang="zh-CN" sz="1800" dirty="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+</a:t>
            </a: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光纤通信原理</a:t>
            </a:r>
          </a:p>
          <a:p>
            <a:r>
              <a:rPr lang="en-US" altLang="zh-CN" sz="1800" dirty="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2023</a:t>
            </a:r>
            <a:r>
              <a:rPr lang="zh-CN" altLang="en-US" sz="1800" dirty="0">
                <a:solidFill>
                  <a:schemeClr val="dk1">
                    <a:lumMod val="75000"/>
                    <a:lumOff val="25000"/>
                  </a:schemeClr>
                </a:solidFill>
                <a:sym typeface="Arial" panose="020B0604020202020204" pitchFamily="34" charset="0"/>
              </a:rPr>
              <a:t>年本部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059656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350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250824" y="188911"/>
            <a:ext cx="8713788" cy="792164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FF99"/>
                    </a:gs>
                    <a:gs pos="50000">
                      <a:srgbClr val="CCFFCC">
                        <a:alpha val="50000"/>
                      </a:srgbClr>
                    </a:gs>
                    <a:gs pos="100000">
                      <a:srgbClr val="99FF99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lvl="0" algn="l" defTabSz="914400" eaLnBrk="1" hangingPunct="1">
              <a:buClrTx/>
              <a:buSzTx/>
              <a:buFontTx/>
              <a:defRPr/>
            </a:pPr>
            <a:r>
              <a:rPr lang="zh-CN" altLang="en-US" sz="3600" spc="600" dirty="0">
                <a:solidFill>
                  <a:schemeClr val="accent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考试题型及分数分布（大概）</a:t>
            </a:r>
          </a:p>
        </p:txBody>
      </p:sp>
      <p:sp>
        <p:nvSpPr>
          <p:cNvPr id="6149" name="内容占位符 2" descr="7b0a202020202262756c6c6574223a20227b5c2263617465676f727949645c223a31303032352c5c2274656d706c61746549645c223a32303233303834317d220a7d0a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509757" y="1057306"/>
            <a:ext cx="7931785" cy="5255895"/>
          </a:xfrm>
          <a:noFill/>
          <a:ln w="9525">
            <a:noFill/>
          </a:ln>
          <a:effectLst>
            <a:outerShdw dist="12700" algn="ctr" rotWithShape="0">
              <a:srgbClr val="C6D2C4"/>
            </a:outerShdw>
          </a:effectLst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Font typeface="Wingdings" panose="05000000000000000000" pitchFamily="2" charset="2"/>
              <a:buChar char="Ä"/>
              <a:defRPr sz="3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20461A"/>
              </a:buClr>
              <a:buSzPct val="80000"/>
              <a:buFont typeface="Wingdings" panose="05000000000000000000" pitchFamily="2" charset="2"/>
              <a:buChar char="q"/>
              <a:defRPr sz="3000" b="1">
                <a:solidFill>
                  <a:srgbClr val="2E2E8A"/>
                </a:solidFill>
                <a:latin typeface="+mn-lt"/>
                <a:ea typeface="+mj-ea"/>
              </a:defRPr>
            </a:lvl2pPr>
            <a:lvl3pPr marL="1022350" indent="-3511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Blip>
                <a:blip r:embed="rId6"/>
              </a:buBlip>
              <a:defRPr sz="2600" b="1">
                <a:solidFill>
                  <a:srgbClr val="5C03B5"/>
                </a:solidFill>
                <a:latin typeface="+mn-lt"/>
                <a:ea typeface="黑体" panose="02010609060101010101" pitchFamily="49" charset="-122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400" b="1">
                <a:solidFill>
                  <a:schemeClr val="tx1"/>
                </a:solidFill>
                <a:latin typeface="+mn-lt"/>
                <a:ea typeface="黑体" panose="02010609060101010101" pitchFamily="49" charset="-122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5pPr>
            <a:lvl6pPr marL="21386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6pPr>
            <a:lvl7pPr marL="25958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7pPr>
            <a:lvl8pPr marL="30530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8pPr>
            <a:lvl9pPr marL="35102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9pPr>
          </a:lstStyle>
          <a:p>
            <a:pPr marL="0" lvl="0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涉及画图，计算，分析及简答等题型：共</a:t>
            </a:r>
            <a:r>
              <a:rPr lang="en-US" altLang="zh-CN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</a:t>
            </a:r>
            <a:r>
              <a:rPr lang="zh-CN" altLang="en-US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题，每小题</a:t>
            </a:r>
            <a:r>
              <a:rPr lang="en-US" altLang="zh-CN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分，共</a:t>
            </a:r>
            <a:r>
              <a:rPr lang="en-US" altLang="zh-CN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90</a:t>
            </a:r>
            <a:r>
              <a:rPr lang="zh-CN" altLang="en-US" sz="28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</a:t>
            </a: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sz="24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数据及光纤通信系统构成的相关问题（</a:t>
            </a:r>
            <a:r>
              <a:rPr lang="en-US" altLang="zh-CN" sz="24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40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分）</a:t>
            </a:r>
            <a:endParaRPr lang="zh-CN" altLang="en-US" sz="280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4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涉及画图，简答，分析等；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4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数据传输，数据通信系统构成，各单元作用，光纤通信系统的构成及各部件的作用，光纤透光窗口特性等。</a:t>
            </a:r>
            <a:endParaRPr lang="en-US" altLang="zh-CN" sz="214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</a:t>
            </a:r>
            <a:r>
              <a:rPr lang="zh-CN" altLang="en-US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数据及光纤通信系统传输的相关问题</a:t>
            </a:r>
            <a:r>
              <a:rPr lang="zh-CN" altLang="en-US" sz="24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24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4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分）</a:t>
            </a:r>
            <a:endParaRPr lang="zh-CN" altLang="en-US" sz="247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4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涉及画图，计算，简答；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4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传信速率，调制速率，信道容量，频带利用率，码间串扰，系统形成网络，频带传输等。</a:t>
            </a:r>
            <a:endParaRPr lang="zh-CN" altLang="en-US" sz="247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151" name="灯片编号占位符 5"/>
          <p:cNvSpPr txBox="1"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noAutofit/>
          </a:bodyPr>
          <a:lstStyle>
            <a:defPPr>
              <a:defRPr lang="zh-CN"/>
            </a:defPPr>
            <a:lvl1pPr marL="0" algn="r" defTabSz="914400" rtl="0" eaLnBrk="1" latinLnBrk="0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sz="1000" b="0" kern="1200" smtClean="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10000"/>
              </a:lnSpc>
              <a:buSzTx/>
            </a:pPr>
            <a:fld id="{9A0DB2DC-4C9A-4742-B13C-FB6460FD3503}" type="slidenum">
              <a:rPr lang="en-US" altLang="zh-CN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fld>
            <a:endParaRPr lang="en-US" altLang="zh-CN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059656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350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250824" y="188911"/>
            <a:ext cx="8713788" cy="792164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FF99"/>
                    </a:gs>
                    <a:gs pos="50000">
                      <a:srgbClr val="CCFFCC">
                        <a:alpha val="50000"/>
                      </a:srgbClr>
                    </a:gs>
                    <a:gs pos="100000">
                      <a:srgbClr val="99FF99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lvl="0" algn="l" defTabSz="914400" eaLnBrk="1" hangingPunct="1">
              <a:buClrTx/>
              <a:buSzTx/>
              <a:buFontTx/>
              <a:defRPr/>
            </a:pPr>
            <a:r>
              <a:rPr lang="zh-CN" altLang="en-US" sz="3600" spc="600" dirty="0">
                <a:solidFill>
                  <a:schemeClr val="accent1"/>
                </a:solidFill>
                <a:uLnTx/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考试题型及分数分布（大概）</a:t>
            </a:r>
          </a:p>
        </p:txBody>
      </p:sp>
      <p:sp>
        <p:nvSpPr>
          <p:cNvPr id="6149" name="内容占位符 2" descr="7b0a202020202262756c6c6574223a20227b5c2263617465676f727949645c223a31303032352c5c2274656d706c61746549645c223a32303233303834317d220a7d0a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583601" y="1082299"/>
            <a:ext cx="7931785" cy="5255895"/>
          </a:xfrm>
          <a:noFill/>
          <a:ln w="9525">
            <a:noFill/>
          </a:ln>
          <a:effectLst>
            <a:outerShdw dist="12700" algn="ctr" rotWithShape="0">
              <a:srgbClr val="C6D2C4"/>
            </a:outerShdw>
          </a:effectLst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Font typeface="Wingdings" panose="05000000000000000000" pitchFamily="2" charset="2"/>
              <a:buChar char="Ä"/>
              <a:defRPr sz="3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20461A"/>
              </a:buClr>
              <a:buSzPct val="80000"/>
              <a:buFont typeface="Wingdings" panose="05000000000000000000" pitchFamily="2" charset="2"/>
              <a:buChar char="q"/>
              <a:defRPr sz="3000" b="1">
                <a:solidFill>
                  <a:srgbClr val="2E2E8A"/>
                </a:solidFill>
                <a:latin typeface="+mn-lt"/>
                <a:ea typeface="+mj-ea"/>
              </a:defRPr>
            </a:lvl2pPr>
            <a:lvl3pPr marL="1022350" indent="-3511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Blip>
                <a:blip r:embed="rId6"/>
              </a:buBlip>
              <a:defRPr sz="2600" b="1">
                <a:solidFill>
                  <a:srgbClr val="5C03B5"/>
                </a:solidFill>
                <a:latin typeface="+mn-lt"/>
                <a:ea typeface="黑体" panose="02010609060101010101" pitchFamily="49" charset="-122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400" b="1">
                <a:solidFill>
                  <a:schemeClr val="tx1"/>
                </a:solidFill>
                <a:latin typeface="+mn-lt"/>
                <a:ea typeface="黑体" panose="02010609060101010101" pitchFamily="49" charset="-122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5pPr>
            <a:lvl6pPr marL="21386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6pPr>
            <a:lvl7pPr marL="25958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7pPr>
            <a:lvl8pPr marL="30530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8pPr>
            <a:lvl9pPr marL="35102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9pPr>
          </a:lstStyle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65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sz="2465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差错控制及编码相关问题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分）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涉及计算，简答，分析；</a:t>
            </a:r>
          </a:p>
          <a:p>
            <a:pPr marL="914400" lvl="2" indent="0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差错控制基本思想，线性分组码、循环码的特性，汉明距离，监督矩阵，生成矩阵，码的生成多项式，分析纠检错能力等。</a:t>
            </a:r>
            <a:endParaRPr lang="zh-CN" altLang="en-US" sz="213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网络体系结构相关问题（</a:t>
            </a: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分）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涉及画图，简答，分析；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OSI-RM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TCP/IP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HDLC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相关特性简答及分析等；</a:t>
            </a:r>
            <a:endParaRPr lang="en-US" altLang="zh-CN" sz="2125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914400" lvl="2" indent="0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光纤接入网形式及基本连接示意及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PON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特点等。</a:t>
            </a:r>
            <a:endParaRPr lang="en-US" altLang="zh-CN" sz="213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endParaRPr lang="zh-CN" altLang="en-US" sz="247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151" name="灯片编号占位符 5"/>
          <p:cNvSpPr txBox="1"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noAutofit/>
          </a:bodyPr>
          <a:lstStyle>
            <a:defPPr>
              <a:defRPr lang="zh-CN"/>
            </a:defPPr>
            <a:lvl1pPr marL="0" algn="r" defTabSz="914400" rtl="0" eaLnBrk="1" latinLnBrk="0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sz="1000" b="0" kern="1200" smtClean="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10000"/>
              </a:lnSpc>
              <a:buSzTx/>
            </a:pPr>
            <a:fld id="{9A0DB2DC-4C9A-4742-B13C-FB6460FD3503}" type="slidenum">
              <a:rPr lang="en-US" altLang="zh-CN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fld>
            <a:endParaRPr lang="en-US" altLang="zh-CN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059656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350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250824" y="188911"/>
            <a:ext cx="8713788" cy="792164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FF99"/>
                    </a:gs>
                    <a:gs pos="50000">
                      <a:srgbClr val="CCFFCC">
                        <a:alpha val="50000"/>
                      </a:srgbClr>
                    </a:gs>
                    <a:gs pos="100000">
                      <a:srgbClr val="99FF99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lvl="0" algn="l" defTabSz="914400" eaLnBrk="1" hangingPunct="1">
              <a:buClrTx/>
              <a:buSzTx/>
              <a:buFontTx/>
              <a:defRPr/>
            </a:pPr>
            <a:r>
              <a:rPr lang="zh-CN" altLang="en-US" sz="3600" spc="600" dirty="0">
                <a:solidFill>
                  <a:schemeClr val="accent1"/>
                </a:solidFill>
                <a:uLnTx/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考试题型及分数分布（大概）</a:t>
            </a:r>
          </a:p>
        </p:txBody>
      </p:sp>
      <p:sp>
        <p:nvSpPr>
          <p:cNvPr id="6149" name="内容占位符 2" descr="7b0a202020202262756c6c6574223a20227b5c2263617465676f727949645c223a31303032352c5c2274656d706c61746549645c223a32303233303834317d220a7d0a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365284" y="913409"/>
            <a:ext cx="8413432" cy="5255895"/>
          </a:xfrm>
          <a:noFill/>
          <a:ln w="9525">
            <a:noFill/>
          </a:ln>
          <a:effectLst>
            <a:outerShdw dist="12700" algn="ctr" rotWithShape="0">
              <a:srgbClr val="C6D2C4"/>
            </a:outerShdw>
          </a:effectLst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Font typeface="Wingdings" panose="05000000000000000000" pitchFamily="2" charset="2"/>
              <a:buChar char="Ä"/>
              <a:defRPr sz="3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20461A"/>
              </a:buClr>
              <a:buSzPct val="80000"/>
              <a:buFont typeface="Wingdings" panose="05000000000000000000" pitchFamily="2" charset="2"/>
              <a:buChar char="q"/>
              <a:defRPr sz="3000" b="1">
                <a:solidFill>
                  <a:srgbClr val="2E2E8A"/>
                </a:solidFill>
                <a:latin typeface="+mn-lt"/>
                <a:ea typeface="+mj-ea"/>
              </a:defRPr>
            </a:lvl2pPr>
            <a:lvl3pPr marL="1022350" indent="-3511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Blip>
                <a:blip r:embed="rId6"/>
              </a:buBlip>
              <a:defRPr sz="2600" b="1">
                <a:solidFill>
                  <a:srgbClr val="5C03B5"/>
                </a:solidFill>
                <a:latin typeface="+mn-lt"/>
                <a:ea typeface="黑体" panose="02010609060101010101" pitchFamily="49" charset="-122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400" b="1">
                <a:solidFill>
                  <a:schemeClr val="tx1"/>
                </a:solidFill>
                <a:latin typeface="+mn-lt"/>
                <a:ea typeface="黑体" panose="02010609060101010101" pitchFamily="49" charset="-122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5pPr>
            <a:lvl6pPr marL="21386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6pPr>
            <a:lvl7pPr marL="25958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7pPr>
            <a:lvl8pPr marL="30530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8pPr>
            <a:lvl9pPr marL="35102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9pPr>
          </a:lstStyle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数据交换相关问题（</a:t>
            </a: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分）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涉及简答，分析；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存储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-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转发交换方式，分组交换，帧中继，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ATM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技术等特性，帧中继发展的条件，光纤网络中两种帧结构及速率特性，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ATM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SDH/SONET</a:t>
            </a: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系统恒定、可变比特率传输特性。</a:t>
            </a:r>
            <a:endParaRPr lang="en-US" altLang="zh-CN" sz="213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光纤传输及归一化频率</a:t>
            </a: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V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等相关问题（</a:t>
            </a:r>
            <a:r>
              <a:rPr lang="en-US" altLang="zh-CN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15</a:t>
            </a:r>
            <a:r>
              <a:rPr lang="zh-CN" altLang="en-US" sz="246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分）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25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涉及计算，简答，分析；</a:t>
            </a:r>
          </a:p>
          <a:p>
            <a:pPr marL="914400" lvl="2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2125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光纤的传输原理，光与物质的三个作用，归一化频率</a:t>
            </a:r>
            <a:r>
              <a:rPr lang="en-US" altLang="zh-CN" sz="2125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V</a:t>
            </a:r>
            <a:r>
              <a:rPr lang="zh-CN" altLang="en-US" sz="2125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，单模传输的条件，数值孔径，激光的条件，波分复用技术特点等。</a:t>
            </a:r>
          </a:p>
        </p:txBody>
      </p:sp>
      <p:sp>
        <p:nvSpPr>
          <p:cNvPr id="6151" name="灯片编号占位符 5"/>
          <p:cNvSpPr txBox="1"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noAutofit/>
          </a:bodyPr>
          <a:lstStyle>
            <a:defPPr>
              <a:defRPr lang="zh-CN"/>
            </a:defPPr>
            <a:lvl1pPr marL="0" algn="r" defTabSz="914400" rtl="0" eaLnBrk="1" latinLnBrk="0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sz="1000" b="0" kern="1200" smtClean="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10000"/>
              </a:lnSpc>
              <a:buSzTx/>
            </a:pPr>
            <a:fld id="{9A0DB2DC-4C9A-4742-B13C-FB6460FD3503}" type="slidenum">
              <a:rPr lang="en-US" altLang="zh-CN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fld>
            <a:endParaRPr lang="en-US" altLang="zh-CN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059656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10000"/>
                </a:srgbClr>
              </a:gs>
              <a:gs pos="100000">
                <a:srgbClr val="D8D8E4">
                  <a:lumMod val="90000"/>
                  <a:alpha val="24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sz="1350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250824" y="188911"/>
            <a:ext cx="8713788" cy="792164"/>
          </a:xfrm>
          <a:prstGeom prst="rect">
            <a:avLst/>
          </a:prstGeom>
          <a:noFill/>
          <a:ln w="9525" cmpd="sng">
            <a:noFill/>
            <a:prstDash val="solid"/>
          </a:ln>
          <a:effectLst/>
          <a:scene3d>
            <a:camera prst="orthographicFront"/>
            <a:lightRig rig="balanced" dir="t"/>
          </a:scene3d>
          <a:sp3d prstMaterial="plastic"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99FF99"/>
                    </a:gs>
                    <a:gs pos="50000">
                      <a:srgbClr val="CCFFCC">
                        <a:alpha val="50000"/>
                      </a:srgbClr>
                    </a:gs>
                    <a:gs pos="100000">
                      <a:srgbClr val="99FF99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 b="1">
                <a:solidFill>
                  <a:srgbClr val="00005C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lvl="0" algn="l" defTabSz="914400" eaLnBrk="1" hangingPunct="1">
              <a:buClrTx/>
              <a:buSzTx/>
              <a:buFontTx/>
              <a:defRPr/>
            </a:pPr>
            <a:r>
              <a:rPr lang="zh-CN" altLang="en-US" sz="3600" spc="600" dirty="0">
                <a:solidFill>
                  <a:schemeClr val="accent1"/>
                </a:solidFill>
                <a:uLnTx/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考试题型及分数分布（大概）</a:t>
            </a:r>
          </a:p>
        </p:txBody>
      </p:sp>
      <p:sp>
        <p:nvSpPr>
          <p:cNvPr id="6149" name="内容占位符 2" descr="7b0a202020202262756c6c6574223a20227b5c2263617465676f727949645c223a31303032352c5c2274656d706c61746549645c223a32303233303834317d220a7d0a"/>
          <p:cNvSpPr>
            <a:spLocks noGrp="1"/>
          </p:cNvSpPr>
          <p:nvPr>
            <p:ph idx="4294967295"/>
            <p:custDataLst>
              <p:tags r:id="rId3"/>
            </p:custDataLst>
          </p:nvPr>
        </p:nvSpPr>
        <p:spPr>
          <a:xfrm>
            <a:off x="641985" y="1196975"/>
            <a:ext cx="7931785" cy="3421380"/>
          </a:xfrm>
          <a:noFill/>
          <a:ln w="9525">
            <a:noFill/>
          </a:ln>
          <a:effectLst>
            <a:outerShdw dist="12700" algn="ctr" rotWithShape="0">
              <a:srgbClr val="C6D2C4"/>
            </a:outerShdw>
          </a:effectLst>
        </p:spPr>
        <p:txBody>
          <a:bodyPr vert="horz" wrap="square" lIns="91440" tIns="45720" rIns="91440" bIns="45720" anchor="t" anchorCtr="0">
            <a:noAutofit/>
          </a:bodyPr>
          <a:lstStyle>
            <a:lvl1pPr marL="342900" indent="-342900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Font typeface="Wingdings" panose="05000000000000000000" pitchFamily="2" charset="2"/>
              <a:buChar char="Ä"/>
              <a:defRPr sz="3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rgbClr val="20461A"/>
              </a:buClr>
              <a:buSzPct val="80000"/>
              <a:buFont typeface="Wingdings" panose="05000000000000000000" pitchFamily="2" charset="2"/>
              <a:buChar char="q"/>
              <a:defRPr sz="3000" b="1">
                <a:solidFill>
                  <a:srgbClr val="2E2E8A"/>
                </a:solidFill>
                <a:latin typeface="+mn-lt"/>
                <a:ea typeface="+mj-ea"/>
              </a:defRPr>
            </a:lvl2pPr>
            <a:lvl3pPr marL="1022350" indent="-351155" algn="l" rtl="0" eaLnBrk="0" fontAlgn="base" hangingPunct="0">
              <a:spcBef>
                <a:spcPct val="1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Blip>
                <a:blip r:embed="rId6"/>
              </a:buBlip>
              <a:defRPr sz="2600" b="1">
                <a:solidFill>
                  <a:srgbClr val="5C03B5"/>
                </a:solidFill>
                <a:latin typeface="+mn-lt"/>
                <a:ea typeface="黑体" panose="02010609060101010101" pitchFamily="49" charset="-122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400" b="1">
                <a:solidFill>
                  <a:schemeClr val="tx1"/>
                </a:solidFill>
                <a:latin typeface="+mn-lt"/>
                <a:ea typeface="黑体" panose="02010609060101010101" pitchFamily="49" charset="-122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5pPr>
            <a:lvl6pPr marL="21386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6pPr>
            <a:lvl7pPr marL="25958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7pPr>
            <a:lvl8pPr marL="30530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8pPr>
            <a:lvl9pPr marL="3510280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j-ea"/>
              </a:defRPr>
            </a:lvl9pPr>
          </a:lstStyle>
          <a:p>
            <a:pPr marL="0" lvl="0" indent="0" algn="l" defTabSz="914400" eaLnBrk="1" hangingPunct="1">
              <a:buSzTx/>
              <a:buBlip>
                <a:blip r:embed="rId7"/>
              </a:buBlip>
            </a:pPr>
            <a:r>
              <a:rPr lang="zh-CN" altLang="en-US" sz="31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涉及</a:t>
            </a:r>
            <a:r>
              <a:rPr lang="zh-CN" altLang="en-US" sz="31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论述题型，共</a:t>
            </a:r>
            <a:r>
              <a:rPr lang="en-US" altLang="zh-CN" sz="31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31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</a:t>
            </a: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数据通信及光纤通信技术的发展展望等</a:t>
            </a: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</a:t>
            </a:r>
            <a:r>
              <a:rPr lang="zh-CN" altLang="en-US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光纤通信系统的设计原则等</a:t>
            </a: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数据交换技术的发展等</a:t>
            </a: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2470" kern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下一代网络的发展等</a:t>
            </a:r>
            <a:endParaRPr lang="en-US" altLang="zh-CN" sz="247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</a:t>
            </a:r>
            <a:r>
              <a:rPr lang="zh-CN" altLang="en-US" sz="24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新时代青年如何践行科技报国等</a:t>
            </a:r>
            <a:endParaRPr lang="en-US" altLang="zh-CN" sz="247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r>
              <a:rPr lang="en-US" altLang="zh-CN" sz="247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6.</a:t>
            </a:r>
            <a:r>
              <a:rPr lang="zh-CN" altLang="en-US" sz="247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“数字中国”下对我们的影响等</a:t>
            </a:r>
            <a:endParaRPr lang="zh-CN" altLang="en-US" sz="247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457200" lvl="1" indent="0" algn="l" defTabSz="914400" eaLnBrk="1" hangingPunct="1">
              <a:buSzTx/>
              <a:buBlip>
                <a:blip r:embed="rId7"/>
              </a:buBlip>
            </a:pPr>
            <a:endParaRPr lang="zh-CN" altLang="en-US" sz="2470" kern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151" name="灯片编号占位符 5"/>
          <p:cNvSpPr txBox="1"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noAutofit/>
          </a:bodyPr>
          <a:lstStyle>
            <a:defPPr>
              <a:defRPr lang="zh-CN"/>
            </a:defPPr>
            <a:lvl1pPr marL="0" algn="r" defTabSz="914400" rtl="0" eaLnBrk="1" latinLnBrk="0" hangingPunct="1">
              <a:lnSpc>
                <a:spcPct val="10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sz="1000" b="0" kern="1200" smtClean="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10000"/>
              </a:lnSpc>
              <a:buSzTx/>
            </a:pPr>
            <a:fld id="{9A0DB2DC-4C9A-4742-B13C-FB6460FD3503}" type="slidenum">
              <a:rPr lang="en-US" altLang="zh-CN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fld>
            <a:endParaRPr lang="en-US" altLang="zh-CN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990599" y="2577631"/>
            <a:ext cx="4990201" cy="1205503"/>
          </a:xfrm>
          <a:prstGeom prst="rect">
            <a:avLst/>
          </a:prstGeom>
        </p:spPr>
        <p:txBody>
          <a:bodyPr vert="horz" lIns="91440" tIns="45720" rIns="91440" bIns="0" rtlCol="0" anchor="b" anchorCtr="0">
            <a:normAutofit fontScale="87500"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72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7200">
                <a:solidFill>
                  <a:schemeClr val="accent1"/>
                </a:solidFill>
              </a:rPr>
              <a:t>Thank You!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TY2YjI5OTExNjk0MGE0MTMxNzU5ZTczMjM5ZTA5ZGQifQ=="/>
  <p:tag name="KSO_WPP_MARK_KEY" val="cf5fad59-311f-4018-a988-ecae7857d42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70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6915_1*b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副标题"/>
  <p:tag name="KSO_WM_UNIT_TEXT_FILL_FORE_SCHEMECOLOR_INDEX_BRIGHTNESS" val="0.25"/>
  <p:tag name="KSO_WM_UNIT_TEXT_FILL_FORE_SCHEMECOLOR_INDEX" val="13"/>
  <p:tag name="KSO_WM_UNIT_TEXT_FILL_TYPE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K_DARK_LIGHT" val=""/>
  <p:tag name="KSO_WM_SLIDE_BACKGROUND_TYPE" val="genera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WM_BEAUTIFY_SHAPE_IDENTITY" val="{ecb34341-a5df-4795-920d-4980130d3879}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K_DARK_LIGHT" val=""/>
  <p:tag name="KSO_WM_SLIDE_BACKGROUND_TYPE" val="genera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WM_BEAUTIFY_SHAPE_IDENTITY" val="{ecb34341-a5df-4795-920d-4980130d3879}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K_DARK_LIGHT" val=""/>
  <p:tag name="KSO_WM_SLIDE_BACKGROUND_TYPE" val="genera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WM_BEAUTIFY_SHAPE_IDENTITY" val="{ecb34341-a5df-4795-920d-4980130d3879}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K_DARK_LIGHT" val=""/>
  <p:tag name="KSO_WM_SLIDE_BACKGROUND_TYPE" val="genera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WM_BEAUTIFY_SHAPE_IDENTITY" val="{ecb34341-a5df-4795-920d-4980130d3879}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6915_15"/>
  <p:tag name="KSO_WM_TEMPLATE_SUBCATEGORY" val="0"/>
  <p:tag name="KSO_WM_TEMPLATE_MASTER_TYPE" val="1"/>
  <p:tag name="KSO_WM_TEMPLATE_COLOR_TYPE" val="1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6915"/>
  <p:tag name="KSO_WM_SLIDE_TYPE" val="endPage"/>
  <p:tag name="KSO_WM_SLIDE_SUBTYPE" val="pureTxt"/>
  <p:tag name="KSO_WM_SLIDE_LAYOUT" val="a"/>
  <p:tag name="KSO_WM_SLIDE_LAYOUT_CNT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5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1"/>
  <p:tag name="KSO_WM_UNIT_TYPE" val="a"/>
  <p:tag name="KSO_WM_UNIT_INDEX" val="1"/>
  <p:tag name="KSO_WM_UNIT_PRESET_TEXT" val="THANK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WM_BEAUTIFY_SHAPE_IDENTITY" val="{869f6cce-31cd-4169-a97d-4d3549bf847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WM_BEAUTIFY_SHAPE_IDENTITY" val="{ecb34341-a5df-4795-920d-4980130d3879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Edge">
  <a:themeElements>
    <a:clrScheme name="Edge 10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056307"/>
      </a:hlink>
      <a:folHlink>
        <a:srgbClr val="A29E00"/>
      </a:folHlink>
    </a:clrScheme>
    <a:fontScheme name="Edge">
      <a:majorFont>
        <a:latin typeface="Times New Roman"/>
        <a:ea typeface="宋体"/>
        <a:cs typeface=""/>
      </a:majorFont>
      <a:minorFont>
        <a:latin typeface="Times New Roman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>
            <a:schemeClr val="bg1"/>
          </a:buClr>
          <a:buSzTx/>
          <a:buFont typeface="Wingdings" panose="05000000000000000000" pitchFamily="2" charset="2"/>
          <a:buNone/>
          <a:defRPr kumimoji="1" lang="en-US" altLang="zh-CN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</a:spPr>
      <a:bodyPr vert="horz" wrap="none" lIns="91440" tIns="45720" rIns="91440" bIns="45720" numCol="1" anchor="ctr" anchorCtr="0" compatLnSpc="1"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>
            <a:schemeClr val="bg1"/>
          </a:buClr>
          <a:buSzTx/>
          <a:buFont typeface="Wingdings" panose="05000000000000000000" pitchFamily="2" charset="2"/>
          <a:buNone/>
          <a:defRPr kumimoji="1" lang="en-US" altLang="zh-CN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56307"/>
        </a:hlink>
        <a:folHlink>
          <a:srgbClr val="A29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SM 预置配色-浅色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16</TotalTime>
  <Words>432</Words>
  <Application>Microsoft Office PowerPoint</Application>
  <PresentationFormat>全屏显示(4:3)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微软雅黑</vt:lpstr>
      <vt:lpstr>Arial</vt:lpstr>
      <vt:lpstr>Garamond</vt:lpstr>
      <vt:lpstr>Times New Roman</vt:lpstr>
      <vt:lpstr>Wingdings</vt:lpstr>
      <vt:lpstr>Edge</vt:lpstr>
      <vt:lpstr>3_Office 主题​​</vt:lpstr>
      <vt:lpstr>《数据通信技术》复习</vt:lpstr>
      <vt:lpstr>考试题型及分数分布（大概）</vt:lpstr>
      <vt:lpstr>考试题型及分数分布（大概）</vt:lpstr>
      <vt:lpstr>考试题型及分数分布（大概）</vt:lpstr>
      <vt:lpstr>考试题型及分数分布（大概）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 概论</dc:title>
  <dc:creator>Huyh</dc:creator>
  <cp:lastModifiedBy>微软用户</cp:lastModifiedBy>
  <cp:revision>1677</cp:revision>
  <dcterms:created xsi:type="dcterms:W3CDTF">2004-05-26T03:20:00Z</dcterms:created>
  <dcterms:modified xsi:type="dcterms:W3CDTF">2023-05-11T23:53:11Z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FAE69EAF88DE4F69A0EAC5A86F1FC678</vt:lpwstr>
  </property>
</Properties>
</file>